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9" r:id="rId6"/>
    <p:sldId id="271" r:id="rId7"/>
    <p:sldId id="272" r:id="rId8"/>
    <p:sldId id="260" r:id="rId9"/>
    <p:sldId id="270" r:id="rId10"/>
    <p:sldId id="261" r:id="rId11"/>
    <p:sldId id="264" r:id="rId12"/>
    <p:sldId id="263" r:id="rId13"/>
    <p:sldId id="265" r:id="rId14"/>
    <p:sldId id="266" r:id="rId15"/>
    <p:sldId id="267" r:id="rId16"/>
    <p:sldId id="268" r:id="rId1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878"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2/20/2026</a:t>
            </a:fld>
            <a:endParaRPr lang="en-US"/>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018429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2/20/2026</a:t>
            </a:fld>
            <a:endParaRPr lang="en-US"/>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107130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2/20/2026</a:t>
            </a:fld>
            <a:endParaRPr lang="en-US"/>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1185165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2/20/2026</a:t>
            </a:fld>
            <a:endParaRPr lang="en-US"/>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7148576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2/20/2026</a:t>
            </a:fld>
            <a:endParaRPr lang="en-US"/>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604685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2/20/2026</a:t>
            </a:fld>
            <a:endParaRPr lang="en-US"/>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0711369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2/20/2026</a:t>
            </a:fld>
            <a:endParaRPr lang="en-US"/>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33713136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2/20/2026</a:t>
            </a:fld>
            <a:endParaRPr lang="en-US"/>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6365429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2/20/2026</a:t>
            </a:fld>
            <a:endParaRPr lang="en-US"/>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2800831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2/20/2026</a:t>
            </a:fld>
            <a:endParaRPr lang="en-US"/>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40329540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2/20/2026</a:t>
            </a:fld>
            <a:endParaRPr lang="en-US"/>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a:p>
        </p:txBody>
      </p:sp>
    </p:spTree>
    <p:extLst>
      <p:ext uri="{BB962C8B-B14F-4D97-AF65-F5344CB8AC3E}">
        <p14:creationId xmlns:p14="http://schemas.microsoft.com/office/powerpoint/2010/main" val="13222873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2/20/2026</a:t>
            </a:fld>
            <a:endParaRPr lang="en-US"/>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5580658"/>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s://vimeo.com/580442879"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mailto:tmarrow@csc.edu" TargetMode="External"/><Relationship Id="rId2" Type="http://schemas.openxmlformats.org/officeDocument/2006/relationships/hyperlink" Target="https://forms.office.com/Pages/ResponsePage.aspx?id=vlZxW3lSSUGt7UfMr66jIK3N3C9aK7FBliPWJfKW_QRUQVJSMUVSMEZGQ01MWkxHUzk4TzIzOVpUSS4u"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67C348E-81FB-5CB1-867E-00D1457F0A84}"/>
              </a:ext>
            </a:extLst>
          </p:cNvPr>
          <p:cNvSpPr>
            <a:spLocks noGrp="1"/>
          </p:cNvSpPr>
          <p:nvPr>
            <p:ph type="ctrTitle"/>
          </p:nvPr>
        </p:nvSpPr>
        <p:spPr>
          <a:xfrm>
            <a:off x="704088" y="914399"/>
            <a:ext cx="10687812" cy="1621147"/>
          </a:xfrm>
        </p:spPr>
        <p:txBody>
          <a:bodyPr vert="horz" lIns="91440" tIns="45720" rIns="91440" bIns="45720" rtlCol="0" anchor="t">
            <a:normAutofit fontScale="90000"/>
          </a:bodyPr>
          <a:lstStyle/>
          <a:p>
            <a:pPr algn="ctr"/>
            <a:r>
              <a:rPr lang="en-US" sz="4000" dirty="0"/>
              <a:t>Supervision Training </a:t>
            </a:r>
            <a:br>
              <a:rPr lang="en-US" sz="4000" dirty="0"/>
            </a:br>
            <a:r>
              <a:rPr lang="en-US" sz="4000" dirty="0"/>
              <a:t>CSC Counselor Education Program</a:t>
            </a:r>
            <a:br>
              <a:rPr lang="en-US" sz="4000" dirty="0"/>
            </a:br>
            <a:endParaRPr lang="en-US" sz="4000" dirty="0"/>
          </a:p>
        </p:txBody>
      </p:sp>
      <p:cxnSp>
        <p:nvCxnSpPr>
          <p:cNvPr id="6" name="Straight Connector 1">
            <a:extLst>
              <a:ext uri="{FF2B5EF4-FFF2-40B4-BE49-F238E27FC236}">
                <a16:creationId xmlns:a16="http://schemas.microsoft.com/office/drawing/2014/main" id="{7D3DF08D-8EDA-0FB3-59D9-B692F2ADD1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descr="A logo of a football team&#10;&#10;AI-generated content may be incorrect.">
            <a:extLst>
              <a:ext uri="{FF2B5EF4-FFF2-40B4-BE49-F238E27FC236}">
                <a16:creationId xmlns:a16="http://schemas.microsoft.com/office/drawing/2014/main" id="{1F36BA7A-96FD-69FA-3D3D-30CB4ED6F5E4}"/>
              </a:ext>
            </a:extLst>
          </p:cNvPr>
          <p:cNvPicPr>
            <a:picLocks noChangeAspect="1"/>
          </p:cNvPicPr>
          <p:nvPr/>
        </p:nvPicPr>
        <p:blipFill>
          <a:blip r:embed="rId2"/>
          <a:stretch>
            <a:fillRect/>
          </a:stretch>
        </p:blipFill>
        <p:spPr>
          <a:xfrm>
            <a:off x="804672" y="4454438"/>
            <a:ext cx="5138688" cy="1708615"/>
          </a:xfrm>
          <a:prstGeom prst="rect">
            <a:avLst/>
          </a:prstGeom>
        </p:spPr>
      </p:pic>
      <p:sp>
        <p:nvSpPr>
          <p:cNvPr id="3" name="Subtitle 2">
            <a:extLst>
              <a:ext uri="{FF2B5EF4-FFF2-40B4-BE49-F238E27FC236}">
                <a16:creationId xmlns:a16="http://schemas.microsoft.com/office/drawing/2014/main" id="{DEFD81DE-1DB8-3464-E9D1-9D41CAC81BE8}"/>
              </a:ext>
            </a:extLst>
          </p:cNvPr>
          <p:cNvSpPr>
            <a:spLocks noGrp="1"/>
          </p:cNvSpPr>
          <p:nvPr>
            <p:ph type="subTitle" idx="1"/>
          </p:nvPr>
        </p:nvSpPr>
        <p:spPr>
          <a:xfrm>
            <a:off x="6346176" y="914399"/>
            <a:ext cx="5138688" cy="5248657"/>
          </a:xfrm>
        </p:spPr>
        <p:txBody>
          <a:bodyPr vert="horz" lIns="91440" tIns="45720" rIns="91440" bIns="45720" rtlCol="0">
            <a:normAutofit/>
          </a:bodyPr>
          <a:lstStyle/>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a:p>
            <a:pPr indent="-228600">
              <a:buFont typeface="Arial" panose="020B0604020202020204" pitchFamily="34" charset="0"/>
              <a:buChar char="•"/>
            </a:pPr>
            <a:endParaRPr lang="en-US" dirty="0"/>
          </a:p>
        </p:txBody>
      </p:sp>
    </p:spTree>
    <p:extLst>
      <p:ext uri="{BB962C8B-B14F-4D97-AF65-F5344CB8AC3E}">
        <p14:creationId xmlns:p14="http://schemas.microsoft.com/office/powerpoint/2010/main" val="1650376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562E726A-403B-4F89-2CFC-C245A2F2CFBC}"/>
              </a:ext>
            </a:extLst>
          </p:cNvPr>
          <p:cNvSpPr txBox="1"/>
          <p:nvPr/>
        </p:nvSpPr>
        <p:spPr>
          <a:xfrm>
            <a:off x="934065" y="1179871"/>
            <a:ext cx="10432025" cy="4801314"/>
          </a:xfrm>
          <a:prstGeom prst="rect">
            <a:avLst/>
          </a:prstGeom>
          <a:noFill/>
        </p:spPr>
        <p:txBody>
          <a:bodyPr wrap="square" rtlCol="0">
            <a:spAutoFit/>
          </a:bodyPr>
          <a:lstStyle/>
          <a:p>
            <a:r>
              <a:rPr lang="en-US" dirty="0">
                <a:latin typeface="Arial Nova" panose="020B0504020202020204" pitchFamily="34" charset="0"/>
              </a:rPr>
              <a:t>Thank you for accepting the invitation to supervise a Chadron State College counseling student this semester. I greatly appreciate the time, effort, and energy that you have already and will continue to put forth over the course of the next few months. The students and I are grateful that you have chosen to take time out of your already busy schedule to help them as they complete their master's degree in counseling.</a:t>
            </a:r>
          </a:p>
          <a:p>
            <a:endParaRPr lang="en-US" dirty="0">
              <a:latin typeface="Arial Nova" panose="020B0504020202020204" pitchFamily="34" charset="0"/>
            </a:endParaRPr>
          </a:p>
          <a:p>
            <a:r>
              <a:rPr lang="en-US" dirty="0">
                <a:latin typeface="Arial Nova" panose="020B0504020202020204" pitchFamily="34" charset="0"/>
              </a:rPr>
              <a:t>In addition to the weekly site supervision that you provide, the students also meet with their college supervisor for group supervision every other week. Any classwork (skills assessments, midterm and final evaluations, etc.) that is required for class will be initiated by the student. They will complete and/or review these documents with you, collect signatures, and send them back to the instructor electronically. </a:t>
            </a:r>
          </a:p>
          <a:p>
            <a:endParaRPr lang="en-US" dirty="0">
              <a:latin typeface="Arial Nova" panose="020B0504020202020204" pitchFamily="34" charset="0"/>
            </a:endParaRPr>
          </a:p>
          <a:p>
            <a:r>
              <a:rPr lang="en-US" dirty="0">
                <a:latin typeface="Arial Nova" panose="020B0504020202020204" pitchFamily="34" charset="0"/>
              </a:rPr>
              <a:t>As the Field Experiences Coordinator, I hope that we can remain in contact throughout this semester. Please contact me with any questions or comments you may have as the semester progresses.</a:t>
            </a:r>
          </a:p>
          <a:p>
            <a:endParaRPr lang="en-US" dirty="0">
              <a:latin typeface="Arial Nova" panose="020B0504020202020204" pitchFamily="34" charset="0"/>
            </a:endParaRPr>
          </a:p>
          <a:p>
            <a:r>
              <a:rPr lang="en-US" dirty="0">
                <a:latin typeface="Arial Nova" panose="020B0504020202020204" pitchFamily="34" charset="0"/>
              </a:rPr>
              <a:t>Teri Marrow, PhD, LIMHP, LPC-S, NCC</a:t>
            </a:r>
          </a:p>
          <a:p>
            <a:r>
              <a:rPr lang="en-US" dirty="0" err="1">
                <a:latin typeface="Arial Nova" panose="020B0504020202020204" pitchFamily="34" charset="0"/>
              </a:rPr>
              <a:t>tmarrow@csc.edu</a:t>
            </a:r>
            <a:endParaRPr lang="en-US" dirty="0">
              <a:latin typeface="Arial Nova" panose="020B0504020202020204" pitchFamily="34" charset="0"/>
            </a:endParaRPr>
          </a:p>
        </p:txBody>
      </p:sp>
    </p:spTree>
    <p:extLst>
      <p:ext uri="{BB962C8B-B14F-4D97-AF65-F5344CB8AC3E}">
        <p14:creationId xmlns:p14="http://schemas.microsoft.com/office/powerpoint/2010/main" val="4118564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4B5EF-1293-C0C4-1DFE-7AC3EFF4090B}"/>
              </a:ext>
            </a:extLst>
          </p:cNvPr>
          <p:cNvSpPr>
            <a:spLocks noGrp="1"/>
          </p:cNvSpPr>
          <p:nvPr>
            <p:ph type="title"/>
          </p:nvPr>
        </p:nvSpPr>
        <p:spPr/>
        <p:txBody>
          <a:bodyPr/>
          <a:lstStyle/>
          <a:p>
            <a:r>
              <a:rPr lang="en-US" dirty="0"/>
              <a:t>Purpose</a:t>
            </a:r>
          </a:p>
        </p:txBody>
      </p:sp>
      <p:sp>
        <p:nvSpPr>
          <p:cNvPr id="3" name="Content Placeholder 2">
            <a:extLst>
              <a:ext uri="{FF2B5EF4-FFF2-40B4-BE49-F238E27FC236}">
                <a16:creationId xmlns:a16="http://schemas.microsoft.com/office/drawing/2014/main" id="{B8F95E3C-8548-059F-508B-75D75F615B47}"/>
              </a:ext>
            </a:extLst>
          </p:cNvPr>
          <p:cNvSpPr>
            <a:spLocks noGrp="1"/>
          </p:cNvSpPr>
          <p:nvPr>
            <p:ph idx="1"/>
          </p:nvPr>
        </p:nvSpPr>
        <p:spPr/>
        <p:txBody>
          <a:bodyPr>
            <a:normAutofit/>
          </a:bodyPr>
          <a:lstStyle/>
          <a:p>
            <a:r>
              <a:rPr lang="en-US" sz="2400" dirty="0"/>
              <a:t>Purpose of this PowerPoint is to provide supervision training for site supervisors of CSC clinical mental health and school counseling graduate students. This PowerPoint was developed to meet CACREP Standard Section 4.P (CACREP, 2024). </a:t>
            </a:r>
          </a:p>
        </p:txBody>
      </p:sp>
    </p:spTree>
    <p:extLst>
      <p:ext uri="{BB962C8B-B14F-4D97-AF65-F5344CB8AC3E}">
        <p14:creationId xmlns:p14="http://schemas.microsoft.com/office/powerpoint/2010/main" val="34971753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62D812-2881-FE05-815F-99E448724AC1}"/>
              </a:ext>
            </a:extLst>
          </p:cNvPr>
          <p:cNvSpPr>
            <a:spLocks noGrp="1"/>
          </p:cNvSpPr>
          <p:nvPr>
            <p:ph type="title"/>
          </p:nvPr>
        </p:nvSpPr>
        <p:spPr>
          <a:xfrm>
            <a:off x="383459" y="914400"/>
            <a:ext cx="11008442" cy="835742"/>
          </a:xfrm>
        </p:spPr>
        <p:txBody>
          <a:bodyPr>
            <a:normAutofit/>
          </a:bodyPr>
          <a:lstStyle/>
          <a:p>
            <a:pPr algn="ctr"/>
            <a:r>
              <a:rPr lang="en-US" sz="2800" dirty="0"/>
              <a:t>CSC Clinical mental health Counseling Graduate Students </a:t>
            </a:r>
          </a:p>
        </p:txBody>
      </p:sp>
      <p:sp>
        <p:nvSpPr>
          <p:cNvPr id="3" name="Content Placeholder 2">
            <a:extLst>
              <a:ext uri="{FF2B5EF4-FFF2-40B4-BE49-F238E27FC236}">
                <a16:creationId xmlns:a16="http://schemas.microsoft.com/office/drawing/2014/main" id="{2BE5C3E9-874B-9FEA-6E8E-CC7CE9056BBE}"/>
              </a:ext>
            </a:extLst>
          </p:cNvPr>
          <p:cNvSpPr>
            <a:spLocks noGrp="1"/>
          </p:cNvSpPr>
          <p:nvPr>
            <p:ph idx="1"/>
          </p:nvPr>
        </p:nvSpPr>
        <p:spPr>
          <a:xfrm>
            <a:off x="700635" y="1848465"/>
            <a:ext cx="10691265" cy="4113423"/>
          </a:xfrm>
        </p:spPr>
        <p:txBody>
          <a:bodyPr/>
          <a:lstStyle/>
          <a:p>
            <a:pPr>
              <a:buFont typeface="Wingdings" panose="05000000000000000000" pitchFamily="2" charset="2"/>
              <a:buChar char="v"/>
            </a:pPr>
            <a:r>
              <a:rPr lang="en-US" dirty="0"/>
              <a:t>The following classes are required to be completed before Practicum:</a:t>
            </a:r>
          </a:p>
          <a:p>
            <a:pPr lvl="1"/>
            <a:r>
              <a:rPr lang="en-US" dirty="0"/>
              <a:t>Diagnosis and DSM</a:t>
            </a:r>
          </a:p>
          <a:p>
            <a:pPr lvl="1"/>
            <a:r>
              <a:rPr lang="en-US" dirty="0"/>
              <a:t>Ethical and Legal Issues in Counseling</a:t>
            </a:r>
          </a:p>
          <a:p>
            <a:pPr lvl="1"/>
            <a:r>
              <a:rPr lang="en-US" dirty="0"/>
              <a:t>Counseling Assessment</a:t>
            </a:r>
          </a:p>
          <a:p>
            <a:pPr lvl="1"/>
            <a:r>
              <a:rPr lang="en-US" dirty="0"/>
              <a:t>Group Counseling</a:t>
            </a:r>
          </a:p>
          <a:p>
            <a:pPr lvl="1"/>
            <a:r>
              <a:rPr lang="en-US" dirty="0"/>
              <a:t>Counseling Skills and Techniques</a:t>
            </a:r>
          </a:p>
          <a:p>
            <a:pPr lvl="1"/>
            <a:r>
              <a:rPr lang="en-US" dirty="0"/>
              <a:t>Counseling Research and Program Evaluation</a:t>
            </a:r>
          </a:p>
        </p:txBody>
      </p:sp>
    </p:spTree>
    <p:extLst>
      <p:ext uri="{BB962C8B-B14F-4D97-AF65-F5344CB8AC3E}">
        <p14:creationId xmlns:p14="http://schemas.microsoft.com/office/powerpoint/2010/main" val="6770713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74C8D-9EE1-67F0-77BA-31DE8ADCBFD4}"/>
              </a:ext>
            </a:extLst>
          </p:cNvPr>
          <p:cNvSpPr>
            <a:spLocks noGrp="1"/>
          </p:cNvSpPr>
          <p:nvPr>
            <p:ph type="title"/>
          </p:nvPr>
        </p:nvSpPr>
        <p:spPr/>
        <p:txBody>
          <a:bodyPr>
            <a:normAutofit fontScale="90000"/>
          </a:bodyPr>
          <a:lstStyle/>
          <a:p>
            <a:pPr algn="ctr"/>
            <a:r>
              <a:rPr lang="en-US" dirty="0"/>
              <a:t>CSC School Counseling Graduate Students </a:t>
            </a:r>
          </a:p>
        </p:txBody>
      </p:sp>
      <p:sp>
        <p:nvSpPr>
          <p:cNvPr id="3" name="Content Placeholder 2">
            <a:extLst>
              <a:ext uri="{FF2B5EF4-FFF2-40B4-BE49-F238E27FC236}">
                <a16:creationId xmlns:a16="http://schemas.microsoft.com/office/drawing/2014/main" id="{BD14BE01-3D62-35C6-D7B2-D443B22F1BA8}"/>
              </a:ext>
            </a:extLst>
          </p:cNvPr>
          <p:cNvSpPr>
            <a:spLocks noGrp="1"/>
          </p:cNvSpPr>
          <p:nvPr>
            <p:ph idx="1"/>
          </p:nvPr>
        </p:nvSpPr>
        <p:spPr/>
        <p:txBody>
          <a:bodyPr/>
          <a:lstStyle/>
          <a:p>
            <a:pPr>
              <a:buFont typeface="Wingdings" panose="05000000000000000000" pitchFamily="2" charset="2"/>
              <a:buChar char="v"/>
            </a:pPr>
            <a:r>
              <a:rPr lang="en-US" dirty="0"/>
              <a:t>The following classes are required to be completed before Practicum:</a:t>
            </a:r>
          </a:p>
          <a:p>
            <a:pPr lvl="1"/>
            <a:r>
              <a:rPr lang="en-US" dirty="0"/>
              <a:t>Ethical and Legal Issues in Counseling</a:t>
            </a:r>
          </a:p>
          <a:p>
            <a:pPr lvl="1"/>
            <a:r>
              <a:rPr lang="en-US" dirty="0"/>
              <a:t>Counseling Assessment</a:t>
            </a:r>
          </a:p>
          <a:p>
            <a:pPr lvl="1"/>
            <a:r>
              <a:rPr lang="en-US" dirty="0"/>
              <a:t>Group Counseling</a:t>
            </a:r>
          </a:p>
          <a:p>
            <a:pPr lvl="1"/>
            <a:r>
              <a:rPr lang="en-US" dirty="0"/>
              <a:t>Counseling Skills and Techniques</a:t>
            </a:r>
          </a:p>
          <a:p>
            <a:pPr lvl="1"/>
            <a:r>
              <a:rPr lang="en-US" dirty="0"/>
              <a:t>Counseling Research and Program Evaluation</a:t>
            </a:r>
          </a:p>
        </p:txBody>
      </p:sp>
    </p:spTree>
    <p:extLst>
      <p:ext uri="{BB962C8B-B14F-4D97-AF65-F5344CB8AC3E}">
        <p14:creationId xmlns:p14="http://schemas.microsoft.com/office/powerpoint/2010/main" val="3284098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E57FB-9007-7200-55B1-9BC270E775D5}"/>
              </a:ext>
            </a:extLst>
          </p:cNvPr>
          <p:cNvSpPr>
            <a:spLocks noGrp="1"/>
          </p:cNvSpPr>
          <p:nvPr>
            <p:ph type="title"/>
          </p:nvPr>
        </p:nvSpPr>
        <p:spPr/>
        <p:txBody>
          <a:bodyPr/>
          <a:lstStyle/>
          <a:p>
            <a:pPr algn="ctr"/>
            <a:r>
              <a:rPr lang="en-US" dirty="0"/>
              <a:t>Entry-Level Professional practice</a:t>
            </a:r>
          </a:p>
        </p:txBody>
      </p:sp>
      <p:sp>
        <p:nvSpPr>
          <p:cNvPr id="3" name="Content Placeholder 2">
            <a:extLst>
              <a:ext uri="{FF2B5EF4-FFF2-40B4-BE49-F238E27FC236}">
                <a16:creationId xmlns:a16="http://schemas.microsoft.com/office/drawing/2014/main" id="{83C5EDA8-6C87-EC88-43B7-904EECE7C493}"/>
              </a:ext>
            </a:extLst>
          </p:cNvPr>
          <p:cNvSpPr>
            <a:spLocks noGrp="1"/>
          </p:cNvSpPr>
          <p:nvPr>
            <p:ph idx="1"/>
          </p:nvPr>
        </p:nvSpPr>
        <p:spPr/>
        <p:txBody>
          <a:bodyPr>
            <a:normAutofit lnSpcReduction="10000"/>
          </a:bodyPr>
          <a:lstStyle/>
          <a:p>
            <a:pPr marL="0" indent="0">
              <a:buNone/>
            </a:pPr>
            <a:r>
              <a:rPr lang="en-US" dirty="0"/>
              <a:t>A. The counselor education program provides ongoing support to help students find fieldwork sites that are sufficient to provide the quality, quantity, and variety of expected experiences to prepare students for their roles and responsibilities as professional counselors within their CACREP specialized practice areas.</a:t>
            </a:r>
          </a:p>
          <a:p>
            <a:pPr marL="0" indent="0">
              <a:buNone/>
            </a:pPr>
            <a:br>
              <a:rPr lang="en-US" dirty="0"/>
            </a:br>
            <a:r>
              <a:rPr lang="en-US" dirty="0"/>
              <a:t>C. Supervision of practicum and internship students includes secure audio or video recordings and/or live supervision of students’ interactions with clients that are in compliance with applicable institutional, state, federal, and international privacy requirements for all program delivery types.</a:t>
            </a:r>
            <a:br>
              <a:rPr lang="en-US" dirty="0"/>
            </a:br>
            <a:endParaRPr lang="en-US" dirty="0"/>
          </a:p>
          <a:p>
            <a:pPr marL="0" indent="0">
              <a:buNone/>
            </a:pPr>
            <a:r>
              <a:rPr lang="en-US" dirty="0"/>
              <a:t>								(CACREP 2024, Section 4)</a:t>
            </a:r>
          </a:p>
        </p:txBody>
      </p:sp>
    </p:spTree>
    <p:extLst>
      <p:ext uri="{BB962C8B-B14F-4D97-AF65-F5344CB8AC3E}">
        <p14:creationId xmlns:p14="http://schemas.microsoft.com/office/powerpoint/2010/main" val="31111282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2A892-FE56-C627-C862-FAA15BEAF94A}"/>
              </a:ext>
            </a:extLst>
          </p:cNvPr>
          <p:cNvSpPr>
            <a:spLocks noGrp="1"/>
          </p:cNvSpPr>
          <p:nvPr>
            <p:ph type="title"/>
          </p:nvPr>
        </p:nvSpPr>
        <p:spPr/>
        <p:txBody>
          <a:bodyPr/>
          <a:lstStyle/>
          <a:p>
            <a:pPr algn="ctr"/>
            <a:r>
              <a:rPr lang="en-US" dirty="0"/>
              <a:t>Entry-Level Professional practice</a:t>
            </a:r>
          </a:p>
        </p:txBody>
      </p:sp>
      <p:sp>
        <p:nvSpPr>
          <p:cNvPr id="3" name="Content Placeholder 2">
            <a:extLst>
              <a:ext uri="{FF2B5EF4-FFF2-40B4-BE49-F238E27FC236}">
                <a16:creationId xmlns:a16="http://schemas.microsoft.com/office/drawing/2014/main" id="{A91AA1E4-80AF-331D-D4A8-F713448115A3}"/>
              </a:ext>
            </a:extLst>
          </p:cNvPr>
          <p:cNvSpPr>
            <a:spLocks noGrp="1"/>
          </p:cNvSpPr>
          <p:nvPr>
            <p:ph idx="1"/>
          </p:nvPr>
        </p:nvSpPr>
        <p:spPr>
          <a:xfrm>
            <a:off x="700635" y="1641987"/>
            <a:ext cx="10691265" cy="5073445"/>
          </a:xfrm>
        </p:spPr>
        <p:txBody>
          <a:bodyPr>
            <a:normAutofit/>
          </a:bodyPr>
          <a:lstStyle/>
          <a:p>
            <a:pPr marL="0" indent="0">
              <a:buNone/>
            </a:pPr>
            <a:r>
              <a:rPr lang="en-US" dirty="0"/>
              <a:t>D. Students have the opportunity to become familiar with a variety of professional activities and resources, including technology, as part of their practicum and internship.</a:t>
            </a:r>
          </a:p>
          <a:p>
            <a:pPr marL="0" indent="0">
              <a:buNone/>
            </a:pPr>
            <a:br>
              <a:rPr lang="en-US" dirty="0"/>
            </a:br>
            <a:r>
              <a:rPr lang="en-US" dirty="0"/>
              <a:t>E. In addition to the development of individual counseling skills, during either the practicum or internship, students must lead or co-lead a counseling or psychoeducational group.</a:t>
            </a:r>
          </a:p>
          <a:p>
            <a:pPr marL="0" indent="0">
              <a:buNone/>
            </a:pPr>
            <a:br>
              <a:rPr lang="en-US" dirty="0"/>
            </a:br>
            <a:r>
              <a:rPr lang="en-US" dirty="0"/>
              <a:t>F. Formative and summative evaluations of the student’s counseling performance and ability to integrate and apply knowledge are conducted as part of the student’s practicum and internship.</a:t>
            </a:r>
          </a:p>
          <a:p>
            <a:pPr marL="0" indent="0">
              <a:buNone/>
            </a:pPr>
            <a:br>
              <a:rPr lang="en-US" dirty="0"/>
            </a:br>
            <a:r>
              <a:rPr lang="en-US" dirty="0"/>
              <a:t>G. Programs provide a fieldwork handbook to all students and fieldwork site supervisors, for all program delivery types, detailing requirements, expectations, policies, and procedures, including:</a:t>
            </a:r>
          </a:p>
          <a:p>
            <a:pPr marL="0" indent="0">
              <a:buNone/>
            </a:pPr>
            <a:endParaRPr lang="en-US" dirty="0"/>
          </a:p>
          <a:p>
            <a:pPr marL="0" indent="0">
              <a:buNone/>
            </a:pPr>
            <a:r>
              <a:rPr lang="en-US" dirty="0"/>
              <a:t>							(CACREP 2024, Section 4)</a:t>
            </a:r>
          </a:p>
        </p:txBody>
      </p:sp>
    </p:spTree>
    <p:extLst>
      <p:ext uri="{BB962C8B-B14F-4D97-AF65-F5344CB8AC3E}">
        <p14:creationId xmlns:p14="http://schemas.microsoft.com/office/powerpoint/2010/main" val="978315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E7D8B-B818-97F2-9731-995EA6F5CE37}"/>
              </a:ext>
            </a:extLst>
          </p:cNvPr>
          <p:cNvSpPr>
            <a:spLocks noGrp="1"/>
          </p:cNvSpPr>
          <p:nvPr>
            <p:ph type="title"/>
          </p:nvPr>
        </p:nvSpPr>
        <p:spPr>
          <a:xfrm>
            <a:off x="700635" y="914400"/>
            <a:ext cx="10691265" cy="786581"/>
          </a:xfrm>
        </p:spPr>
        <p:txBody>
          <a:bodyPr/>
          <a:lstStyle/>
          <a:p>
            <a:r>
              <a:rPr lang="en-US" dirty="0"/>
              <a:t>Expectations of the counselling student</a:t>
            </a:r>
          </a:p>
        </p:txBody>
      </p:sp>
      <p:sp>
        <p:nvSpPr>
          <p:cNvPr id="3" name="Content Placeholder 2">
            <a:extLst>
              <a:ext uri="{FF2B5EF4-FFF2-40B4-BE49-F238E27FC236}">
                <a16:creationId xmlns:a16="http://schemas.microsoft.com/office/drawing/2014/main" id="{0D1F4382-CD15-C2CA-A153-459108AF072A}"/>
              </a:ext>
            </a:extLst>
          </p:cNvPr>
          <p:cNvSpPr>
            <a:spLocks noGrp="1"/>
          </p:cNvSpPr>
          <p:nvPr>
            <p:ph idx="1"/>
          </p:nvPr>
        </p:nvSpPr>
        <p:spPr>
          <a:xfrm>
            <a:off x="700635" y="1700981"/>
            <a:ext cx="10691265" cy="4640825"/>
          </a:xfrm>
        </p:spPr>
        <p:txBody>
          <a:bodyPr>
            <a:noAutofit/>
          </a:bodyPr>
          <a:lstStyle/>
          <a:p>
            <a:r>
              <a:rPr lang="en-US" sz="1900" dirty="0"/>
              <a:t>Students must purchase liability insurance through ACA or ASCA (CACREP 2024, Section 4.B).</a:t>
            </a:r>
          </a:p>
          <a:p>
            <a:r>
              <a:rPr lang="en-US" sz="1900" dirty="0"/>
              <a:t>Students must provide their site and site supervisor the documents required for their practicum/internship class that include written supervision agreement (CACREP 2024, Standard </a:t>
            </a:r>
            <a:r>
              <a:rPr lang="en-US" sz="1900" dirty="0" err="1"/>
              <a:t>4.H</a:t>
            </a:r>
            <a:r>
              <a:rPr lang="en-US" sz="1900" dirty="0"/>
              <a:t>) </a:t>
            </a:r>
          </a:p>
          <a:p>
            <a:r>
              <a:rPr lang="en-US" sz="1900" dirty="0"/>
              <a:t>Students must meet with their site supervisor approximately 1 hour per week (CACREP 2024, Standard </a:t>
            </a:r>
            <a:r>
              <a:rPr lang="en-US" sz="1900" dirty="0" err="1"/>
              <a:t>4.S</a:t>
            </a:r>
            <a:r>
              <a:rPr lang="en-US" sz="1900" dirty="0"/>
              <a:t>, </a:t>
            </a:r>
            <a:r>
              <a:rPr lang="en-US" sz="1900" dirty="0" err="1"/>
              <a:t>4.T</a:t>
            </a:r>
            <a:r>
              <a:rPr lang="en-US" sz="1900" dirty="0"/>
              <a:t>,)</a:t>
            </a:r>
          </a:p>
          <a:p>
            <a:r>
              <a:rPr lang="en-US" sz="1900" dirty="0"/>
              <a:t>Students must meet for group supervision for a minimum of 1.5 hours per a week as part of their practicum or internship class. Group supervision requires a minimum of 24 contact hours per semester. (CACREP 2024, Standard 4.W, </a:t>
            </a:r>
            <a:r>
              <a:rPr lang="en-US" sz="1900" dirty="0" err="1"/>
              <a:t>4.X</a:t>
            </a:r>
            <a:r>
              <a:rPr lang="en-US" sz="1900" dirty="0"/>
              <a:t>.</a:t>
            </a:r>
          </a:p>
          <a:p>
            <a:r>
              <a:rPr lang="en-US" sz="1900" dirty="0"/>
              <a:t>Students have opportunities to evaluate their experience with the practicum and internship (CACREP 2024, Standard </a:t>
            </a:r>
            <a:r>
              <a:rPr lang="en-US" sz="1900" dirty="0" err="1"/>
              <a:t>4.L</a:t>
            </a:r>
            <a:r>
              <a:rPr lang="en-US" sz="1900" dirty="0"/>
              <a:t>)</a:t>
            </a:r>
          </a:p>
        </p:txBody>
      </p:sp>
    </p:spTree>
    <p:extLst>
      <p:ext uri="{BB962C8B-B14F-4D97-AF65-F5344CB8AC3E}">
        <p14:creationId xmlns:p14="http://schemas.microsoft.com/office/powerpoint/2010/main" val="22971040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A7658E-D971-8859-2D6C-CDE308679B3C}"/>
              </a:ext>
            </a:extLst>
          </p:cNvPr>
          <p:cNvSpPr>
            <a:spLocks noGrp="1"/>
          </p:cNvSpPr>
          <p:nvPr>
            <p:ph type="title"/>
          </p:nvPr>
        </p:nvSpPr>
        <p:spPr/>
        <p:txBody>
          <a:bodyPr/>
          <a:lstStyle/>
          <a:p>
            <a:r>
              <a:rPr lang="en-US" dirty="0"/>
              <a:t>Expectations of the Site supervisor</a:t>
            </a:r>
          </a:p>
        </p:txBody>
      </p:sp>
      <p:sp>
        <p:nvSpPr>
          <p:cNvPr id="3" name="Content Placeholder 2">
            <a:extLst>
              <a:ext uri="{FF2B5EF4-FFF2-40B4-BE49-F238E27FC236}">
                <a16:creationId xmlns:a16="http://schemas.microsoft.com/office/drawing/2014/main" id="{42A57D75-9B35-4975-D89F-C824F855CF08}"/>
              </a:ext>
            </a:extLst>
          </p:cNvPr>
          <p:cNvSpPr>
            <a:spLocks noGrp="1"/>
          </p:cNvSpPr>
          <p:nvPr>
            <p:ph idx="1"/>
          </p:nvPr>
        </p:nvSpPr>
        <p:spPr>
          <a:xfrm>
            <a:off x="700635" y="1740310"/>
            <a:ext cx="10691265" cy="4221578"/>
          </a:xfrm>
        </p:spPr>
        <p:txBody>
          <a:bodyPr>
            <a:normAutofit/>
          </a:bodyPr>
          <a:lstStyle/>
          <a:p>
            <a:r>
              <a:rPr lang="en-US" dirty="0"/>
              <a:t>a minimum of a master’s degree, preferably in counseling or a related profession;</a:t>
            </a:r>
          </a:p>
          <a:p>
            <a:r>
              <a:rPr lang="en-US" dirty="0"/>
              <a:t>active certifications and/or licenses in the geographic location where the student is placed, preferably in counseling or a related profession;</a:t>
            </a:r>
          </a:p>
          <a:p>
            <a:r>
              <a:rPr lang="en-US" dirty="0"/>
              <a:t>a minimum of two years post-master’s professional experience relevant to the CACREP specialized practice area in which the student is enrolled;</a:t>
            </a:r>
          </a:p>
          <a:p>
            <a:r>
              <a:rPr lang="en-US" dirty="0"/>
              <a:t>relevant training for in-person and/or distance counseling supervision;</a:t>
            </a:r>
          </a:p>
          <a:p>
            <a:r>
              <a:rPr lang="en-US" dirty="0"/>
              <a:t>relevant training in the technology utilized for supervision; and</a:t>
            </a:r>
          </a:p>
          <a:p>
            <a:r>
              <a:rPr lang="en-US" dirty="0"/>
              <a:t>knowledge of the program’s expectations, requirements, and evaluation procedures for students.</a:t>
            </a:r>
          </a:p>
          <a:p>
            <a:pPr marL="0" indent="0">
              <a:buNone/>
            </a:pPr>
            <a:r>
              <a:rPr lang="en-US" dirty="0"/>
              <a:t>								(CACREP 2024, Section 4.P)</a:t>
            </a:r>
          </a:p>
        </p:txBody>
      </p:sp>
    </p:spTree>
    <p:extLst>
      <p:ext uri="{BB962C8B-B14F-4D97-AF65-F5344CB8AC3E}">
        <p14:creationId xmlns:p14="http://schemas.microsoft.com/office/powerpoint/2010/main" val="2889559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83A9A-2A33-3AC9-7BB9-BEEF8D011628}"/>
              </a:ext>
            </a:extLst>
          </p:cNvPr>
          <p:cNvSpPr>
            <a:spLocks noGrp="1"/>
          </p:cNvSpPr>
          <p:nvPr>
            <p:ph type="title"/>
          </p:nvPr>
        </p:nvSpPr>
        <p:spPr>
          <a:xfrm>
            <a:off x="700635" y="1209368"/>
            <a:ext cx="10691265" cy="1012624"/>
          </a:xfrm>
        </p:spPr>
        <p:txBody>
          <a:bodyPr/>
          <a:lstStyle/>
          <a:p>
            <a:r>
              <a:rPr lang="en-US" dirty="0"/>
              <a:t>Expectations of the college supervisor</a:t>
            </a:r>
          </a:p>
        </p:txBody>
      </p:sp>
      <p:sp>
        <p:nvSpPr>
          <p:cNvPr id="3" name="Content Placeholder 2">
            <a:extLst>
              <a:ext uri="{FF2B5EF4-FFF2-40B4-BE49-F238E27FC236}">
                <a16:creationId xmlns:a16="http://schemas.microsoft.com/office/drawing/2014/main" id="{39C262B7-B8CE-F3F6-7B59-92666B8D6C27}"/>
              </a:ext>
            </a:extLst>
          </p:cNvPr>
          <p:cNvSpPr>
            <a:spLocks noGrp="1"/>
          </p:cNvSpPr>
          <p:nvPr>
            <p:ph idx="1"/>
          </p:nvPr>
        </p:nvSpPr>
        <p:spPr>
          <a:xfrm>
            <a:off x="700635" y="2221992"/>
            <a:ext cx="10691265" cy="3739896"/>
          </a:xfrm>
        </p:spPr>
        <p:txBody>
          <a:bodyPr>
            <a:normAutofit fontScale="85000" lnSpcReduction="10000"/>
          </a:bodyPr>
          <a:lstStyle/>
          <a:p>
            <a:r>
              <a:rPr lang="en-US" sz="2400" dirty="0"/>
              <a:t>The College Supervisor is to meet with the students in classroom group supervision up to 1.5 hours per week and be available on individual basis throughout the semester. </a:t>
            </a:r>
          </a:p>
          <a:p>
            <a:r>
              <a:rPr lang="en-US" sz="2400" dirty="0"/>
              <a:t>For Clinical Mental Health Students, the College Supervisor is to meet with the Site Supervisor upon their request for a site visit as well as on a as needed basis throughout the semester. </a:t>
            </a:r>
          </a:p>
          <a:p>
            <a:r>
              <a:rPr lang="en-US" sz="2400" dirty="0"/>
              <a:t>For School Counseling Students, the College Supervisor meets with the Site Supervisor, and the student for a site visit 1 time during Practicum and up to 4 times during Internship. </a:t>
            </a:r>
          </a:p>
          <a:p>
            <a:r>
              <a:rPr lang="en-US" sz="2400" dirty="0"/>
              <a:t>The College Supervisor is to provide individual students with feedback regarding their performance and turn in the final grade for the clinical experience</a:t>
            </a:r>
            <a:r>
              <a:rPr lang="en-US" dirty="0"/>
              <a:t>.</a:t>
            </a:r>
          </a:p>
          <a:p>
            <a:endParaRPr lang="en-US" dirty="0"/>
          </a:p>
          <a:p>
            <a:pPr marL="0" indent="0">
              <a:buNone/>
            </a:pPr>
            <a:r>
              <a:rPr lang="en-US" dirty="0"/>
              <a:t>							(CACREP 2024, Section </a:t>
            </a:r>
            <a:r>
              <a:rPr lang="en-US" dirty="0" err="1"/>
              <a:t>4.N</a:t>
            </a:r>
            <a:r>
              <a:rPr lang="en-US" dirty="0"/>
              <a:t>)</a:t>
            </a:r>
          </a:p>
        </p:txBody>
      </p:sp>
    </p:spTree>
    <p:extLst>
      <p:ext uri="{BB962C8B-B14F-4D97-AF65-F5344CB8AC3E}">
        <p14:creationId xmlns:p14="http://schemas.microsoft.com/office/powerpoint/2010/main" val="41666576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A7D14-795C-6EE2-3EA2-C1D60F4597D2}"/>
              </a:ext>
            </a:extLst>
          </p:cNvPr>
          <p:cNvSpPr>
            <a:spLocks noGrp="1"/>
          </p:cNvSpPr>
          <p:nvPr>
            <p:ph type="title"/>
          </p:nvPr>
        </p:nvSpPr>
        <p:spPr/>
        <p:txBody>
          <a:bodyPr/>
          <a:lstStyle/>
          <a:p>
            <a:r>
              <a:rPr lang="en-US" dirty="0"/>
              <a:t>Expectations of the Training Site</a:t>
            </a:r>
          </a:p>
        </p:txBody>
      </p:sp>
      <p:sp>
        <p:nvSpPr>
          <p:cNvPr id="3" name="Content Placeholder 2">
            <a:extLst>
              <a:ext uri="{FF2B5EF4-FFF2-40B4-BE49-F238E27FC236}">
                <a16:creationId xmlns:a16="http://schemas.microsoft.com/office/drawing/2014/main" id="{3BB075A2-48F9-AD4A-FC2F-B69343764E40}"/>
              </a:ext>
            </a:extLst>
          </p:cNvPr>
          <p:cNvSpPr>
            <a:spLocks noGrp="1"/>
          </p:cNvSpPr>
          <p:nvPr>
            <p:ph idx="1"/>
          </p:nvPr>
        </p:nvSpPr>
        <p:spPr>
          <a:xfrm>
            <a:off x="700635" y="2015613"/>
            <a:ext cx="10691265" cy="3946275"/>
          </a:xfrm>
        </p:spPr>
        <p:txBody>
          <a:bodyPr/>
          <a:lstStyle/>
          <a:p>
            <a:pPr>
              <a:buFont typeface="Wingdings" panose="05000000000000000000" pitchFamily="2" charset="2"/>
              <a:buChar char="Ø"/>
            </a:pPr>
            <a:r>
              <a:rPr lang="en-US" dirty="0"/>
              <a:t>The Site will provide physical arrangements, which are conducive to a positive learning environment e.g., office and desk space, privacy for interviewing, and adequate guidance relative to site record keeping requirements. </a:t>
            </a:r>
            <a:r>
              <a:rPr lang="en-US" u="sng" dirty="0"/>
              <a:t>Additionally, the site-supervisor or another qualified individual will be on site to assist with immediate supervision needs of the counseling student. </a:t>
            </a:r>
          </a:p>
          <a:p>
            <a:pPr>
              <a:buFont typeface="Wingdings" panose="05000000000000000000" pitchFamily="2" charset="2"/>
              <a:buChar char="Ø"/>
            </a:pPr>
            <a:r>
              <a:rPr lang="en-US" dirty="0"/>
              <a:t>The Site will provide the counseling student with a variety of experiences typical of those encountered by the Site counseling staff. </a:t>
            </a:r>
          </a:p>
          <a:p>
            <a:pPr>
              <a:buFont typeface="Wingdings" panose="05000000000000000000" pitchFamily="2" charset="2"/>
              <a:buChar char="Ø"/>
            </a:pPr>
            <a:r>
              <a:rPr lang="en-US" dirty="0"/>
              <a:t>The Site will regard the counseling student as a professional in training and accord the counseling student the generally expected professional courtesies.</a:t>
            </a:r>
          </a:p>
          <a:p>
            <a:pPr marL="0" indent="0">
              <a:buNone/>
            </a:pPr>
            <a:r>
              <a:rPr lang="en-US" dirty="0"/>
              <a:t>								(CACREP 2024, Section 4.P)</a:t>
            </a:r>
          </a:p>
        </p:txBody>
      </p:sp>
    </p:spTree>
    <p:extLst>
      <p:ext uri="{BB962C8B-B14F-4D97-AF65-F5344CB8AC3E}">
        <p14:creationId xmlns:p14="http://schemas.microsoft.com/office/powerpoint/2010/main" val="15621729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A77D2-01C3-4F1B-57DF-7A7F70409666}"/>
              </a:ext>
            </a:extLst>
          </p:cNvPr>
          <p:cNvSpPr>
            <a:spLocks noGrp="1"/>
          </p:cNvSpPr>
          <p:nvPr>
            <p:ph type="title"/>
          </p:nvPr>
        </p:nvSpPr>
        <p:spPr/>
        <p:txBody>
          <a:bodyPr/>
          <a:lstStyle/>
          <a:p>
            <a:r>
              <a:rPr lang="en-US" dirty="0"/>
              <a:t>Supervision Defined</a:t>
            </a:r>
          </a:p>
        </p:txBody>
      </p:sp>
      <p:sp>
        <p:nvSpPr>
          <p:cNvPr id="3" name="Content Placeholder 2">
            <a:extLst>
              <a:ext uri="{FF2B5EF4-FFF2-40B4-BE49-F238E27FC236}">
                <a16:creationId xmlns:a16="http://schemas.microsoft.com/office/drawing/2014/main" id="{9696AA90-C2F9-6728-E1F7-1D3955A53A55}"/>
              </a:ext>
            </a:extLst>
          </p:cNvPr>
          <p:cNvSpPr>
            <a:spLocks noGrp="1"/>
          </p:cNvSpPr>
          <p:nvPr>
            <p:ph idx="1"/>
          </p:nvPr>
        </p:nvSpPr>
        <p:spPr>
          <a:xfrm>
            <a:off x="700635" y="1828800"/>
            <a:ext cx="10790730" cy="4133088"/>
          </a:xfrm>
        </p:spPr>
        <p:txBody>
          <a:bodyPr>
            <a:normAutofit fontScale="92500" lnSpcReduction="20000"/>
          </a:bodyPr>
          <a:lstStyle/>
          <a:p>
            <a:pPr marL="0" indent="0">
              <a:buNone/>
            </a:pPr>
            <a:r>
              <a:rPr lang="en-US" dirty="0"/>
              <a:t>■ Supervision is an intervention provided by a more senior member of a profession to a more junior member or members of that same profession. </a:t>
            </a:r>
          </a:p>
          <a:p>
            <a:pPr marL="0" indent="0">
              <a:buNone/>
            </a:pPr>
            <a:r>
              <a:rPr lang="en-US" dirty="0"/>
              <a:t>This relationship:</a:t>
            </a:r>
          </a:p>
          <a:p>
            <a:pPr marL="457200" lvl="1" indent="0">
              <a:buNone/>
            </a:pPr>
            <a:r>
              <a:rPr lang="en-US" sz="2000" dirty="0"/>
              <a:t>– Is evaluative and hierarchical</a:t>
            </a:r>
          </a:p>
          <a:p>
            <a:pPr marL="457200" lvl="1" indent="0">
              <a:buNone/>
            </a:pPr>
            <a:r>
              <a:rPr lang="en-US" sz="2000" dirty="0"/>
              <a:t>– Extends over time, and</a:t>
            </a:r>
          </a:p>
          <a:p>
            <a:pPr marL="457200" lvl="1" indent="0">
              <a:buNone/>
            </a:pPr>
            <a:r>
              <a:rPr lang="en-US" sz="2000" dirty="0"/>
              <a:t>– Has the simultaneous purposes of enhancing the professional functioning of the more                	junior person(s); monitoring the quality of professional services offered to clients that she,	he,   	or they see; and serving as a gatekeeper for those who are the enter the counseling 	profession </a:t>
            </a:r>
          </a:p>
          <a:p>
            <a:pPr marL="0" indent="0">
              <a:buNone/>
            </a:pPr>
            <a:endParaRPr lang="en-US" dirty="0"/>
          </a:p>
          <a:p>
            <a:pPr marL="0" indent="0">
              <a:buNone/>
            </a:pPr>
            <a:endParaRPr lang="en-US" dirty="0"/>
          </a:p>
          <a:p>
            <a:pPr marL="0" indent="0" algn="r">
              <a:buNone/>
            </a:pPr>
            <a:r>
              <a:rPr lang="en-US" dirty="0"/>
              <a:t>(Bernard and Goodyear, 1992 as cited in Bernard and Goodyear, 2009)</a:t>
            </a:r>
          </a:p>
        </p:txBody>
      </p:sp>
    </p:spTree>
    <p:extLst>
      <p:ext uri="{BB962C8B-B14F-4D97-AF65-F5344CB8AC3E}">
        <p14:creationId xmlns:p14="http://schemas.microsoft.com/office/powerpoint/2010/main" val="31857326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BA62AD-EC8B-DCF2-BB84-82D18B62A3F8}"/>
              </a:ext>
            </a:extLst>
          </p:cNvPr>
          <p:cNvSpPr>
            <a:spLocks noGrp="1"/>
          </p:cNvSpPr>
          <p:nvPr>
            <p:ph type="title"/>
          </p:nvPr>
        </p:nvSpPr>
        <p:spPr/>
        <p:txBody>
          <a:bodyPr/>
          <a:lstStyle/>
          <a:p>
            <a:r>
              <a:rPr lang="en-US" dirty="0"/>
              <a:t>Types of Supervision</a:t>
            </a:r>
          </a:p>
        </p:txBody>
      </p:sp>
      <p:sp>
        <p:nvSpPr>
          <p:cNvPr id="3" name="Content Placeholder 2">
            <a:extLst>
              <a:ext uri="{FF2B5EF4-FFF2-40B4-BE49-F238E27FC236}">
                <a16:creationId xmlns:a16="http://schemas.microsoft.com/office/drawing/2014/main" id="{EB76404D-86B7-695A-4E4C-2AC5F921CE45}"/>
              </a:ext>
            </a:extLst>
          </p:cNvPr>
          <p:cNvSpPr>
            <a:spLocks noGrp="1"/>
          </p:cNvSpPr>
          <p:nvPr>
            <p:ph idx="1"/>
          </p:nvPr>
        </p:nvSpPr>
        <p:spPr>
          <a:xfrm>
            <a:off x="715470" y="1789471"/>
            <a:ext cx="10691265" cy="4154129"/>
          </a:xfrm>
        </p:spPr>
        <p:txBody>
          <a:bodyPr>
            <a:normAutofit/>
          </a:bodyPr>
          <a:lstStyle/>
          <a:p>
            <a:r>
              <a:rPr lang="en-US" sz="2400" dirty="0"/>
              <a:t>Individual or Triadic Supervision</a:t>
            </a:r>
          </a:p>
          <a:p>
            <a:pPr lvl="1"/>
            <a:r>
              <a:rPr lang="en-US" sz="2200" dirty="0"/>
              <a:t>Throughout the duration of the practicum or internship experience, each student receives individual and/or triadic supervision on a regular schedule that averages one hour a week.</a:t>
            </a:r>
          </a:p>
          <a:p>
            <a:r>
              <a:rPr lang="en-US" sz="2400" dirty="0"/>
              <a:t>Group Supervision </a:t>
            </a:r>
            <a:endParaRPr lang="en-US" sz="2200" dirty="0"/>
          </a:p>
          <a:p>
            <a:pPr lvl="1"/>
            <a:r>
              <a:rPr lang="en-US" sz="2200" dirty="0"/>
              <a:t>For the duration of the practicum/internship experience, each student receives group supervision on a regular schedule that averages 1.5 hours per week. </a:t>
            </a:r>
          </a:p>
          <a:p>
            <a:pPr marL="457200" lvl="1" indent="0">
              <a:buNone/>
            </a:pPr>
            <a:r>
              <a:rPr lang="en-US" sz="2000" dirty="0"/>
              <a:t>							</a:t>
            </a:r>
          </a:p>
          <a:p>
            <a:pPr marL="457200" lvl="1" indent="0">
              <a:buNone/>
            </a:pPr>
            <a:r>
              <a:rPr lang="en-US" sz="2000" dirty="0"/>
              <a:t>							(CACREP 2024, Standard </a:t>
            </a:r>
            <a:r>
              <a:rPr lang="en-US" sz="2000" dirty="0" err="1"/>
              <a:t>4.S</a:t>
            </a:r>
            <a:r>
              <a:rPr lang="en-US" sz="2000" dirty="0"/>
              <a:t>)</a:t>
            </a:r>
            <a:endParaRPr lang="en-US" sz="2200" dirty="0"/>
          </a:p>
        </p:txBody>
      </p:sp>
    </p:spTree>
    <p:extLst>
      <p:ext uri="{BB962C8B-B14F-4D97-AF65-F5344CB8AC3E}">
        <p14:creationId xmlns:p14="http://schemas.microsoft.com/office/powerpoint/2010/main" val="3889207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DFD25-26F7-6092-11CC-6016D969E343}"/>
              </a:ext>
            </a:extLst>
          </p:cNvPr>
          <p:cNvSpPr>
            <a:spLocks noGrp="1"/>
          </p:cNvSpPr>
          <p:nvPr>
            <p:ph type="title"/>
          </p:nvPr>
        </p:nvSpPr>
        <p:spPr/>
        <p:txBody>
          <a:bodyPr/>
          <a:lstStyle/>
          <a:p>
            <a:r>
              <a:rPr lang="en-US" dirty="0"/>
              <a:t>Ethics of Supervision</a:t>
            </a:r>
          </a:p>
        </p:txBody>
      </p:sp>
      <p:sp>
        <p:nvSpPr>
          <p:cNvPr id="3" name="Content Placeholder 2">
            <a:extLst>
              <a:ext uri="{FF2B5EF4-FFF2-40B4-BE49-F238E27FC236}">
                <a16:creationId xmlns:a16="http://schemas.microsoft.com/office/drawing/2014/main" id="{98F97E02-D6B8-BBAB-8AA8-08F6C9402BC7}"/>
              </a:ext>
            </a:extLst>
          </p:cNvPr>
          <p:cNvSpPr>
            <a:spLocks noGrp="1"/>
          </p:cNvSpPr>
          <p:nvPr>
            <p:ph idx="1"/>
          </p:nvPr>
        </p:nvSpPr>
        <p:spPr>
          <a:xfrm>
            <a:off x="700635" y="1897626"/>
            <a:ext cx="10691265" cy="4064262"/>
          </a:xfrm>
        </p:spPr>
        <p:txBody>
          <a:bodyPr>
            <a:normAutofit/>
          </a:bodyPr>
          <a:lstStyle/>
          <a:p>
            <a:r>
              <a:rPr lang="en-US" dirty="0"/>
              <a:t>American Counseling Association</a:t>
            </a:r>
          </a:p>
          <a:p>
            <a:pPr lvl="1"/>
            <a:r>
              <a:rPr lang="en-US" dirty="0" err="1"/>
              <a:t>F.2.a</a:t>
            </a:r>
            <a:r>
              <a:rPr lang="en-US" dirty="0"/>
              <a:t>. Supervisor Preparation- Prior to offering supervision services, counselors are trained in supervision methods and techniques. Counselors who offer supervision services regularly pursue continuing education activities, including both counseling and supervision topics and skills.</a:t>
            </a:r>
          </a:p>
          <a:p>
            <a:r>
              <a:rPr lang="en-US" dirty="0"/>
              <a:t>American School Counseling Association</a:t>
            </a:r>
          </a:p>
          <a:p>
            <a:pPr lvl="1"/>
            <a:r>
              <a:rPr lang="en-US" dirty="0" err="1"/>
              <a:t>D.b.</a:t>
            </a:r>
            <a:r>
              <a:rPr lang="en-US" dirty="0"/>
              <a:t> School Counseling Intern Site Supervisors - have the education and training to provide clinical supervision. Supervisors regularly pursue continuing education activities on both counseling and supervision topics and skills.</a:t>
            </a:r>
          </a:p>
          <a:p>
            <a:pPr lvl="1"/>
            <a:endParaRPr lang="en-US" dirty="0"/>
          </a:p>
          <a:p>
            <a:pPr marL="457200" lvl="1" indent="0" algn="r">
              <a:buNone/>
            </a:pPr>
            <a:r>
              <a:rPr lang="en-US" dirty="0"/>
              <a:t>	 (American Counseling Association (2014). ACA Code of Ethics. Alexandria, VA: Author.) (ASCA code of ethics. (2016) Alexandria, VA: Author. American School Counseling Association.)</a:t>
            </a:r>
          </a:p>
        </p:txBody>
      </p:sp>
    </p:spTree>
    <p:extLst>
      <p:ext uri="{BB962C8B-B14F-4D97-AF65-F5344CB8AC3E}">
        <p14:creationId xmlns:p14="http://schemas.microsoft.com/office/powerpoint/2010/main" val="5073931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73DB50-6B87-A615-1383-89163B6CF6EC}"/>
              </a:ext>
            </a:extLst>
          </p:cNvPr>
          <p:cNvSpPr>
            <a:spLocks noGrp="1"/>
          </p:cNvSpPr>
          <p:nvPr>
            <p:ph type="title"/>
          </p:nvPr>
        </p:nvSpPr>
        <p:spPr/>
        <p:txBody>
          <a:bodyPr/>
          <a:lstStyle/>
          <a:p>
            <a:r>
              <a:rPr lang="en-US" dirty="0"/>
              <a:t>Supervision Training</a:t>
            </a:r>
          </a:p>
        </p:txBody>
      </p:sp>
      <p:sp>
        <p:nvSpPr>
          <p:cNvPr id="3" name="Content Placeholder 2">
            <a:extLst>
              <a:ext uri="{FF2B5EF4-FFF2-40B4-BE49-F238E27FC236}">
                <a16:creationId xmlns:a16="http://schemas.microsoft.com/office/drawing/2014/main" id="{56F540AF-A2EE-2D63-9D50-2DEC8F617271}"/>
              </a:ext>
            </a:extLst>
          </p:cNvPr>
          <p:cNvSpPr>
            <a:spLocks noGrp="1"/>
          </p:cNvSpPr>
          <p:nvPr>
            <p:ph idx="1"/>
          </p:nvPr>
        </p:nvSpPr>
        <p:spPr/>
        <p:txBody>
          <a:bodyPr/>
          <a:lstStyle/>
          <a:p>
            <a:r>
              <a:rPr lang="en-US" dirty="0"/>
              <a:t>Supervision Training </a:t>
            </a:r>
          </a:p>
          <a:p>
            <a:r>
              <a:rPr lang="en-US" dirty="0"/>
              <a:t>Please View the below training </a:t>
            </a:r>
          </a:p>
          <a:p>
            <a:pPr marL="0" indent="0">
              <a:buNone/>
            </a:pPr>
            <a:r>
              <a:rPr lang="en-US" dirty="0">
                <a:hlinkClick r:id="rId2"/>
              </a:rPr>
              <a:t>Supervision Boot Camp Introduction Video on Vimeo</a:t>
            </a:r>
            <a:endParaRPr lang="en-US" dirty="0"/>
          </a:p>
        </p:txBody>
      </p:sp>
    </p:spTree>
    <p:extLst>
      <p:ext uri="{BB962C8B-B14F-4D97-AF65-F5344CB8AC3E}">
        <p14:creationId xmlns:p14="http://schemas.microsoft.com/office/powerpoint/2010/main" val="2513114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5257A4-72FB-8704-0FBC-085FA3A8950A}"/>
              </a:ext>
            </a:extLst>
          </p:cNvPr>
          <p:cNvSpPr>
            <a:spLocks noGrp="1"/>
          </p:cNvSpPr>
          <p:nvPr>
            <p:ph type="title"/>
          </p:nvPr>
        </p:nvSpPr>
        <p:spPr/>
        <p:txBody>
          <a:bodyPr/>
          <a:lstStyle/>
          <a:p>
            <a:r>
              <a:rPr lang="en-US" dirty="0"/>
              <a:t>Thank you!</a:t>
            </a:r>
          </a:p>
        </p:txBody>
      </p:sp>
      <p:sp>
        <p:nvSpPr>
          <p:cNvPr id="7" name="Rectangle 4">
            <a:extLst>
              <a:ext uri="{FF2B5EF4-FFF2-40B4-BE49-F238E27FC236}">
                <a16:creationId xmlns:a16="http://schemas.microsoft.com/office/drawing/2014/main" id="{893B0F7C-B90C-C2E2-2FD3-9910D59E6C63}"/>
              </a:ext>
            </a:extLst>
          </p:cNvPr>
          <p:cNvSpPr>
            <a:spLocks noChangeArrowheads="1"/>
          </p:cNvSpPr>
          <p:nvPr/>
        </p:nvSpPr>
        <p:spPr bwMode="auto">
          <a:xfrm>
            <a:off x="776748" y="1578155"/>
            <a:ext cx="9694607" cy="28315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hlinkClick r:id="rId2"/>
            </a:endParaRPr>
          </a:p>
          <a:p>
            <a:pPr eaLnBrk="0" fontAlgn="base" hangingPunct="0">
              <a:spcBef>
                <a:spcPct val="0"/>
              </a:spcBef>
              <a:spcAft>
                <a:spcPct val="0"/>
              </a:spcAft>
            </a:pPr>
            <a:r>
              <a:rPr lang="en-US" sz="2000" dirty="0"/>
              <a:t>Upon completion of this training please complete the form by clicking on the link below.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latin typeface="Arial" panose="020B0604020202020204" pitchFamily="34" charset="0"/>
              <a:hlinkClick r:id="rId2"/>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hlinkClick r:id="rId2"/>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chemeClr val="tx1"/>
                </a:solidFill>
                <a:effectLst/>
                <a:latin typeface="Arial" panose="020B0604020202020204" pitchFamily="34" charset="0"/>
                <a:hlinkClick r:id="rId2"/>
              </a:rPr>
              <a:t>Supervision Training Evaluation</a:t>
            </a:r>
            <a:endParaRPr kumimoji="0" lang="en-US" altLang="en-US" sz="2000" b="0" i="0" u="none" strike="noStrike" cap="none" normalizeH="0" baseline="0" dirty="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2000" dirty="0">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Arial" panose="020B0604020202020204" pitchFamily="34" charset="0"/>
            </a:endParaRPr>
          </a:p>
          <a:p>
            <a:pPr eaLnBrk="0" fontAlgn="base" hangingPunct="0">
              <a:spcBef>
                <a:spcPct val="0"/>
              </a:spcBef>
              <a:spcAft>
                <a:spcPct val="0"/>
              </a:spcAft>
            </a:pPr>
            <a:r>
              <a:rPr lang="en-US" sz="2000" dirty="0"/>
              <a:t>If you have any further questions, please email Dr. Teri Marrow at </a:t>
            </a:r>
            <a:r>
              <a:rPr lang="en-US" sz="2000" u="sng" dirty="0">
                <a:hlinkClick r:id="rId3"/>
              </a:rPr>
              <a:t>tmarrow@csc.edu</a:t>
            </a:r>
            <a:endParaRPr lang="en-US" sz="2000" dirty="0"/>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262680536"/>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docProps/app.xml><?xml version="1.0" encoding="utf-8"?>
<Properties xmlns="http://schemas.openxmlformats.org/officeDocument/2006/extended-properties" xmlns:vt="http://schemas.openxmlformats.org/officeDocument/2006/docPropsVTypes">
  <TotalTime>149</TotalTime>
  <Words>1502</Words>
  <Application>Microsoft Office PowerPoint</Application>
  <PresentationFormat>Widescreen</PresentationFormat>
  <Paragraphs>102</Paragraphs>
  <Slides>16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Arial</vt:lpstr>
      <vt:lpstr>Arial Nova</vt:lpstr>
      <vt:lpstr>Calisto MT</vt:lpstr>
      <vt:lpstr>Univers Condensed</vt:lpstr>
      <vt:lpstr>Wingdings</vt:lpstr>
      <vt:lpstr>ChronicleVTI</vt:lpstr>
      <vt:lpstr>Supervision Training  CSC Counselor Education Program </vt:lpstr>
      <vt:lpstr>PowerPoint Presentation</vt:lpstr>
      <vt:lpstr>Purpose</vt:lpstr>
      <vt:lpstr>CSC Clinical mental health Counseling Graduate Students </vt:lpstr>
      <vt:lpstr>CSC School Counseling Graduate Students </vt:lpstr>
      <vt:lpstr>Entry-Level Professional practice</vt:lpstr>
      <vt:lpstr>Entry-Level Professional practice</vt:lpstr>
      <vt:lpstr>Expectations of the counselling student</vt:lpstr>
      <vt:lpstr>Expectations of the Site supervisor</vt:lpstr>
      <vt:lpstr>Expectations of the college supervisor</vt:lpstr>
      <vt:lpstr>Expectations of the Training Site</vt:lpstr>
      <vt:lpstr>Supervision Defined</vt:lpstr>
      <vt:lpstr>Types of Supervision</vt:lpstr>
      <vt:lpstr>Ethics of Supervision</vt:lpstr>
      <vt:lpstr>Supervision Training</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Teri Marrow</dc:creator>
  <cp:lastModifiedBy>Teri Marrow</cp:lastModifiedBy>
  <cp:revision>3</cp:revision>
  <dcterms:created xsi:type="dcterms:W3CDTF">2026-01-28T17:22:57Z</dcterms:created>
  <dcterms:modified xsi:type="dcterms:W3CDTF">2026-02-20T20:11:06Z</dcterms:modified>
</cp:coreProperties>
</file>